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-139" y="-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AD94-E59F-4E69-BC30-70E8A0AC3C1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C4FA8-291B-4F2D-A4AA-CE8AE8EA5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8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345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047280"/>
            <a:ext cx="7556421" cy="2054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087"/>
              </a:lnSpc>
              <a:buNone/>
            </a:pPr>
            <a:r>
              <a:rPr lang="en-US" sz="647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Food Delivery Time Prediction with ML</a:t>
            </a:r>
            <a:endParaRPr lang="en-US" sz="64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839867"/>
            <a:ext cx="7556421" cy="148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Importance of Accurate Delivery Time Estimation</a:t>
            </a:r>
            <a:endParaRPr lang="en-US" sz="4688" dirty="0"/>
          </a:p>
        </p:txBody>
      </p:sp>
      <p:sp>
        <p:nvSpPr>
          <p:cNvPr id="6" name="Shape 2"/>
          <p:cNvSpPr/>
          <p:nvPr/>
        </p:nvSpPr>
        <p:spPr>
          <a:xfrm>
            <a:off x="793790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8224" y="2902982"/>
            <a:ext cx="3039428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Customer Satisfaction</a:t>
            </a:r>
            <a:endParaRPr lang="en-US" sz="2344" dirty="0"/>
          </a:p>
        </p:txBody>
      </p:sp>
      <p:sp>
        <p:nvSpPr>
          <p:cNvPr id="8" name="Text 4"/>
          <p:cNvSpPr/>
          <p:nvPr/>
        </p:nvSpPr>
        <p:spPr>
          <a:xfrm>
            <a:off x="1028224" y="3411141"/>
            <a:ext cx="319599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delivery times enhance customer satisfaction by managing expectations and providing a smooth experience.</a:t>
            </a:r>
            <a:endParaRPr lang="en-US" sz="1786" dirty="0"/>
          </a:p>
        </p:txBody>
      </p:sp>
      <p:sp>
        <p:nvSpPr>
          <p:cNvPr id="9" name="Shape 5"/>
          <p:cNvSpPr/>
          <p:nvPr/>
        </p:nvSpPr>
        <p:spPr>
          <a:xfrm>
            <a:off x="4685467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919901" y="2902982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Efficient Operations</a:t>
            </a:r>
            <a:endParaRPr lang="en-US" sz="2344" dirty="0"/>
          </a:p>
        </p:txBody>
      </p:sp>
      <p:sp>
        <p:nvSpPr>
          <p:cNvPr id="11" name="Text 7"/>
          <p:cNvSpPr/>
          <p:nvPr/>
        </p:nvSpPr>
        <p:spPr>
          <a:xfrm>
            <a:off x="4919901" y="3411141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models optimize delivery routes, reducing delivery times and increasing overall operational efficiency.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793790" y="568690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28224" y="5921335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Improved Logistics</a:t>
            </a:r>
            <a:endParaRPr lang="en-US" sz="2344" dirty="0"/>
          </a:p>
        </p:txBody>
      </p:sp>
      <p:sp>
        <p:nvSpPr>
          <p:cNvPr id="14" name="Text 10"/>
          <p:cNvSpPr/>
          <p:nvPr/>
        </p:nvSpPr>
        <p:spPr>
          <a:xfrm>
            <a:off x="1028224" y="6429494"/>
            <a:ext cx="70875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estimations enable better resource allocation and improved logistics, ensuring timely deliveries.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31839"/>
            <a:ext cx="10659070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Challenges in Predicting Delivery Time</a:t>
            </a:r>
            <a:endParaRPr lang="en-US" sz="4688" dirty="0"/>
          </a:p>
        </p:txBody>
      </p:sp>
      <p:sp>
        <p:nvSpPr>
          <p:cNvPr id="5" name="Text 2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Dynamic Factors</a:t>
            </a:r>
            <a:endParaRPr lang="en-US" sz="2344" dirty="0"/>
          </a:p>
        </p:txBody>
      </p:sp>
      <p:sp>
        <p:nvSpPr>
          <p:cNvPr id="6" name="Text 3"/>
          <p:cNvSpPr/>
          <p:nvPr/>
        </p:nvSpPr>
        <p:spPr>
          <a:xfrm>
            <a:off x="793790" y="42419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Traffic conditions, weather, and restaurant preparation times are dynamic and unpredictable.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43074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Complexity</a:t>
            </a:r>
            <a:endParaRPr lang="en-US" sz="2344" dirty="0"/>
          </a:p>
        </p:txBody>
      </p:sp>
      <p:sp>
        <p:nvSpPr>
          <p:cNvPr id="8" name="Text 5"/>
          <p:cNvSpPr/>
          <p:nvPr/>
        </p:nvSpPr>
        <p:spPr>
          <a:xfrm>
            <a:off x="5332928" y="4241959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delivery time requires integrating diverse data sources, such as location data, order information, and traffic updates.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43074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Variability</a:t>
            </a:r>
            <a:endParaRPr lang="en-US" sz="2344" dirty="0"/>
          </a:p>
        </p:txBody>
      </p:sp>
      <p:sp>
        <p:nvSpPr>
          <p:cNvPr id="10" name="Text 7"/>
          <p:cNvSpPr/>
          <p:nvPr/>
        </p:nvSpPr>
        <p:spPr>
          <a:xfrm>
            <a:off x="9872067" y="4241959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times can vary significantly depending on factors like delivery distance, order complexity, and delivery driver experience.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331" y="921187"/>
            <a:ext cx="7663339" cy="13882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6"/>
              </a:lnSpc>
              <a:buNone/>
            </a:pPr>
            <a:r>
              <a:rPr lang="en-US" sz="437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Overview of ML Algorithms for Time Prediction</a:t>
            </a:r>
            <a:endParaRPr lang="en-US" sz="4373" dirty="0"/>
          </a:p>
        </p:txBody>
      </p:sp>
      <p:sp>
        <p:nvSpPr>
          <p:cNvPr id="6" name="Shape 2"/>
          <p:cNvSpPr/>
          <p:nvPr/>
        </p:nvSpPr>
        <p:spPr>
          <a:xfrm>
            <a:off x="740331" y="2864644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06899" y="2935962"/>
            <a:ext cx="142637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427678" y="2864644"/>
            <a:ext cx="2893338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3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Regression Algorithms</a:t>
            </a:r>
            <a:endParaRPr lang="en-US" sz="2186" dirty="0"/>
          </a:p>
        </p:txBody>
      </p:sp>
      <p:sp>
        <p:nvSpPr>
          <p:cNvPr id="9" name="Text 5"/>
          <p:cNvSpPr/>
          <p:nvPr/>
        </p:nvSpPr>
        <p:spPr>
          <a:xfrm>
            <a:off x="1427678" y="3338632"/>
            <a:ext cx="3038594" cy="16924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16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regression, support vector machines, and decision trees are widely used for predicting continuous variables like delivery time.</a:t>
            </a:r>
            <a:endParaRPr lang="en-US" sz="1666" dirty="0"/>
          </a:p>
        </p:txBody>
      </p:sp>
      <p:sp>
        <p:nvSpPr>
          <p:cNvPr id="10" name="Shape 6"/>
          <p:cNvSpPr/>
          <p:nvPr/>
        </p:nvSpPr>
        <p:spPr>
          <a:xfrm>
            <a:off x="4677728" y="2864644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21198" y="2935962"/>
            <a:ext cx="188952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5365075" y="2864644"/>
            <a:ext cx="2776537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3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Neural Networks</a:t>
            </a:r>
            <a:endParaRPr lang="en-US" sz="2186" dirty="0"/>
          </a:p>
        </p:txBody>
      </p:sp>
      <p:sp>
        <p:nvSpPr>
          <p:cNvPr id="13" name="Text 9"/>
          <p:cNvSpPr/>
          <p:nvPr/>
        </p:nvSpPr>
        <p:spPr>
          <a:xfrm>
            <a:off x="5365075" y="3338632"/>
            <a:ext cx="3038594" cy="2030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16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models, such as recurrent neural networks (RNNs) and long short-term memory (LSTM) networks, can handle complex temporal patterns in delivery time data.</a:t>
            </a:r>
            <a:endParaRPr lang="en-US" sz="1666" dirty="0"/>
          </a:p>
        </p:txBody>
      </p:sp>
      <p:sp>
        <p:nvSpPr>
          <p:cNvPr id="14" name="Shape 10"/>
          <p:cNvSpPr/>
          <p:nvPr/>
        </p:nvSpPr>
        <p:spPr>
          <a:xfrm>
            <a:off x="740331" y="5818942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83920" y="5890260"/>
            <a:ext cx="188595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427678" y="5818942"/>
            <a:ext cx="2776537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3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Ensemble Methods</a:t>
            </a:r>
            <a:endParaRPr lang="en-US" sz="2186" dirty="0"/>
          </a:p>
        </p:txBody>
      </p:sp>
      <p:sp>
        <p:nvSpPr>
          <p:cNvPr id="17" name="Text 13"/>
          <p:cNvSpPr/>
          <p:nvPr/>
        </p:nvSpPr>
        <p:spPr>
          <a:xfrm>
            <a:off x="1427678" y="6292929"/>
            <a:ext cx="6975991" cy="10154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16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multiple models, such as random forests or gradient boosting, can improve prediction accuracy by reducing variance and bias.</a:t>
            </a:r>
            <a:endParaRPr lang="en-US" sz="166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894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329" y="3140869"/>
            <a:ext cx="8256151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Collection and Preprocessing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7303770" y="4093012"/>
            <a:ext cx="22860" cy="3485198"/>
          </a:xfrm>
          <a:prstGeom prst="roundRect">
            <a:avLst>
              <a:gd name="adj" fmla="val 365922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6417052" y="4529495"/>
            <a:ext cx="696992" cy="22860"/>
          </a:xfrm>
          <a:prstGeom prst="roundRect">
            <a:avLst>
              <a:gd name="adj" fmla="val 365922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7091184" y="4316968"/>
            <a:ext cx="448032" cy="448032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47989" y="4384119"/>
            <a:ext cx="134303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6"/>
          <p:cNvSpPr/>
          <p:nvPr/>
        </p:nvSpPr>
        <p:spPr>
          <a:xfrm>
            <a:off x="3605808" y="429208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Acquisition</a:t>
            </a:r>
            <a:endParaRPr lang="en-US" sz="2058" dirty="0"/>
          </a:p>
        </p:txBody>
      </p:sp>
      <p:sp>
        <p:nvSpPr>
          <p:cNvPr id="11" name="Text 7"/>
          <p:cNvSpPr/>
          <p:nvPr/>
        </p:nvSpPr>
        <p:spPr>
          <a:xfrm>
            <a:off x="730329" y="4738330"/>
            <a:ext cx="5489496" cy="637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09"/>
              </a:lnSpc>
              <a:buNone/>
            </a:pPr>
            <a:r>
              <a:rPr lang="en-US" sz="156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data from various sources, including order history, GPS tracking, and weather APIs.</a:t>
            </a:r>
            <a:endParaRPr lang="en-US" sz="1568" dirty="0"/>
          </a:p>
        </p:txBody>
      </p:sp>
      <p:sp>
        <p:nvSpPr>
          <p:cNvPr id="12" name="Shape 8"/>
          <p:cNvSpPr/>
          <p:nvPr/>
        </p:nvSpPr>
        <p:spPr>
          <a:xfrm>
            <a:off x="7516356" y="5525214"/>
            <a:ext cx="696992" cy="22860"/>
          </a:xfrm>
          <a:prstGeom prst="roundRect">
            <a:avLst>
              <a:gd name="adj" fmla="val 365922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7091184" y="5312688"/>
            <a:ext cx="448032" cy="448032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6201" y="5379839"/>
            <a:ext cx="177879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70" dirty="0"/>
          </a:p>
        </p:txBody>
      </p:sp>
      <p:sp>
        <p:nvSpPr>
          <p:cNvPr id="15" name="Text 11"/>
          <p:cNvSpPr/>
          <p:nvPr/>
        </p:nvSpPr>
        <p:spPr>
          <a:xfrm>
            <a:off x="8410575" y="528780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Cleaning</a:t>
            </a:r>
            <a:endParaRPr lang="en-US" sz="2058" dirty="0"/>
          </a:p>
        </p:txBody>
      </p:sp>
      <p:sp>
        <p:nvSpPr>
          <p:cNvPr id="16" name="Text 12"/>
          <p:cNvSpPr/>
          <p:nvPr/>
        </p:nvSpPr>
        <p:spPr>
          <a:xfrm>
            <a:off x="8410575" y="5734050"/>
            <a:ext cx="5489496" cy="637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09"/>
              </a:lnSpc>
              <a:buNone/>
            </a:pPr>
            <a:r>
              <a:rPr lang="en-US" sz="156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inconsistencies, missing values, and outliers to ensure data quality and model accuracy.</a:t>
            </a:r>
            <a:endParaRPr lang="en-US" sz="1568" dirty="0"/>
          </a:p>
        </p:txBody>
      </p:sp>
      <p:sp>
        <p:nvSpPr>
          <p:cNvPr id="17" name="Shape 13"/>
          <p:cNvSpPr/>
          <p:nvPr/>
        </p:nvSpPr>
        <p:spPr>
          <a:xfrm>
            <a:off x="6417052" y="6421398"/>
            <a:ext cx="696992" cy="22860"/>
          </a:xfrm>
          <a:prstGeom prst="roundRect">
            <a:avLst>
              <a:gd name="adj" fmla="val 365922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7091184" y="6208871"/>
            <a:ext cx="448032" cy="448032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26439" y="6276023"/>
            <a:ext cx="177522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70" dirty="0"/>
          </a:p>
        </p:txBody>
      </p:sp>
      <p:sp>
        <p:nvSpPr>
          <p:cNvPr id="20" name="Text 16"/>
          <p:cNvSpPr/>
          <p:nvPr/>
        </p:nvSpPr>
        <p:spPr>
          <a:xfrm>
            <a:off x="3605808" y="618398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Transformation</a:t>
            </a:r>
            <a:endParaRPr lang="en-US" sz="2058" dirty="0"/>
          </a:p>
        </p:txBody>
      </p:sp>
      <p:sp>
        <p:nvSpPr>
          <p:cNvPr id="21" name="Text 17"/>
          <p:cNvSpPr/>
          <p:nvPr/>
        </p:nvSpPr>
        <p:spPr>
          <a:xfrm>
            <a:off x="730329" y="6630233"/>
            <a:ext cx="5489496" cy="637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09"/>
              </a:lnSpc>
              <a:buNone/>
            </a:pPr>
            <a:r>
              <a:rPr lang="en-US" sz="156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data into appropriate formats, such as scaling or encoding, to facilitate model training.</a:t>
            </a:r>
            <a:endParaRPr lang="en-US" sz="156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2565" y="696873"/>
            <a:ext cx="7651671" cy="13992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09"/>
              </a:lnSpc>
              <a:buNone/>
            </a:pPr>
            <a:r>
              <a:rPr lang="en-US" sz="4407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Feature Engineering for Delivery Time Prediction</a:t>
            </a:r>
            <a:endParaRPr lang="en-US" sz="4407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2415897"/>
            <a:ext cx="1065967" cy="17055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8333" y="2629019"/>
            <a:ext cx="2868811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54"/>
              </a:lnSpc>
              <a:buNone/>
            </a:pPr>
            <a:r>
              <a:rPr lang="en-US" sz="220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Distance and Location</a:t>
            </a:r>
            <a:endParaRPr lang="en-US" sz="2203" dirty="0"/>
          </a:p>
        </p:txBody>
      </p:sp>
      <p:sp>
        <p:nvSpPr>
          <p:cNvPr id="8" name="Text 3"/>
          <p:cNvSpPr/>
          <p:nvPr/>
        </p:nvSpPr>
        <p:spPr>
          <a:xfrm>
            <a:off x="7618333" y="3106579"/>
            <a:ext cx="6265902" cy="682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16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distance between restaurant and customer, traffic density, and road network information.</a:t>
            </a:r>
            <a:endParaRPr lang="en-US" sz="167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65" y="4121468"/>
            <a:ext cx="1065967" cy="170557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618333" y="4334589"/>
            <a:ext cx="2798326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54"/>
              </a:lnSpc>
              <a:buNone/>
            </a:pPr>
            <a:r>
              <a:rPr lang="en-US" sz="220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Order Characteristics</a:t>
            </a:r>
            <a:endParaRPr lang="en-US" sz="2203" dirty="0"/>
          </a:p>
        </p:txBody>
      </p:sp>
      <p:sp>
        <p:nvSpPr>
          <p:cNvPr id="11" name="Text 5"/>
          <p:cNvSpPr/>
          <p:nvPr/>
        </p:nvSpPr>
        <p:spPr>
          <a:xfrm>
            <a:off x="7618333" y="4812149"/>
            <a:ext cx="6265902" cy="682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16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order size, complexity, and item preparation time to predict delivery time variability.</a:t>
            </a:r>
            <a:endParaRPr lang="en-US" sz="167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565" y="5827038"/>
            <a:ext cx="1065967" cy="170557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618333" y="6040160"/>
            <a:ext cx="2904411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54"/>
              </a:lnSpc>
              <a:buNone/>
            </a:pPr>
            <a:r>
              <a:rPr lang="en-US" sz="220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Time-Related Features</a:t>
            </a:r>
            <a:endParaRPr lang="en-US" sz="2203" dirty="0"/>
          </a:p>
        </p:txBody>
      </p:sp>
      <p:sp>
        <p:nvSpPr>
          <p:cNvPr id="14" name="Text 7"/>
          <p:cNvSpPr/>
          <p:nvPr/>
        </p:nvSpPr>
        <p:spPr>
          <a:xfrm>
            <a:off x="7618333" y="6517719"/>
            <a:ext cx="6265902" cy="682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16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time of day, day of week, and weather conditions to account for seasonal and temporal patterns.</a:t>
            </a:r>
            <a:endParaRPr lang="en-US" sz="167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947142"/>
            <a:ext cx="7556421" cy="148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Selection and Training</a:t>
            </a:r>
            <a:endParaRPr lang="en-US" sz="4688" dirty="0"/>
          </a:p>
        </p:txBody>
      </p:sp>
      <p:sp>
        <p:nvSpPr>
          <p:cNvPr id="6" name="Shape 2"/>
          <p:cNvSpPr/>
          <p:nvPr/>
        </p:nvSpPr>
        <p:spPr>
          <a:xfrm>
            <a:off x="793790" y="2775823"/>
            <a:ext cx="7556421" cy="4506516"/>
          </a:xfrm>
          <a:prstGeom prst="roundRect">
            <a:avLst>
              <a:gd name="adj" fmla="val 2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01410" y="278344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28224" y="2927152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Selection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4802624" y="2927152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factors like model complexity, interpretability, and availability of data.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801410" y="415956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28224" y="430327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Hyperparameter Tuning</a:t>
            </a:r>
            <a:endParaRPr lang="en-US" sz="1786" dirty="0"/>
          </a:p>
        </p:txBody>
      </p:sp>
      <p:sp>
        <p:nvSpPr>
          <p:cNvPr id="12" name="Text 8"/>
          <p:cNvSpPr/>
          <p:nvPr/>
        </p:nvSpPr>
        <p:spPr>
          <a:xfrm>
            <a:off x="4802624" y="4303276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model settings to maximize performance on the given data.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801410" y="5535692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28224" y="567940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and Validation</a:t>
            </a:r>
            <a:endParaRPr lang="en-US" sz="1786" dirty="0"/>
          </a:p>
        </p:txBody>
      </p:sp>
      <p:sp>
        <p:nvSpPr>
          <p:cNvPr id="15" name="Text 11"/>
          <p:cNvSpPr/>
          <p:nvPr/>
        </p:nvSpPr>
        <p:spPr>
          <a:xfrm>
            <a:off x="4802624" y="5679400"/>
            <a:ext cx="331315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data into training and validation sets to evaluate model performance and prevent overfitting.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176" y="652343"/>
            <a:ext cx="7857649" cy="1206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48"/>
              </a:lnSpc>
              <a:buNone/>
            </a:pPr>
            <a:r>
              <a:rPr lang="en-US" sz="3799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Evaluation Metrics and Model Performance</a:t>
            </a:r>
            <a:endParaRPr lang="en-US" sz="379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76" y="2134076"/>
            <a:ext cx="459343" cy="45934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3176" y="2777133"/>
            <a:ext cx="2411968" cy="301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4"/>
              </a:lnSpc>
              <a:buNone/>
            </a:pPr>
            <a:r>
              <a:rPr lang="en-US" sz="189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Accuracy</a:t>
            </a:r>
            <a:endParaRPr lang="en-US" sz="1899" dirty="0"/>
          </a:p>
        </p:txBody>
      </p:sp>
      <p:sp>
        <p:nvSpPr>
          <p:cNvPr id="8" name="Text 3"/>
          <p:cNvSpPr/>
          <p:nvPr/>
        </p:nvSpPr>
        <p:spPr>
          <a:xfrm>
            <a:off x="643176" y="3188851"/>
            <a:ext cx="7857649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44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the model's ability to predict actual delivery times accurately.</a:t>
            </a:r>
            <a:endParaRPr lang="en-US" sz="144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76" y="4034195"/>
            <a:ext cx="459343" cy="45934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176" y="4677251"/>
            <a:ext cx="2411968" cy="301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4"/>
              </a:lnSpc>
              <a:buNone/>
            </a:pPr>
            <a:r>
              <a:rPr lang="en-US" sz="189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Error Metrics</a:t>
            </a:r>
            <a:endParaRPr lang="en-US" sz="1899" dirty="0"/>
          </a:p>
        </p:txBody>
      </p:sp>
      <p:sp>
        <p:nvSpPr>
          <p:cNvPr id="11" name="Text 5"/>
          <p:cNvSpPr/>
          <p:nvPr/>
        </p:nvSpPr>
        <p:spPr>
          <a:xfrm>
            <a:off x="643176" y="5088969"/>
            <a:ext cx="7857649" cy="5881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44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model performance using Mean Absolute Error (MAE), Root Mean Squared Error (RMSE), and R-squared.</a:t>
            </a:r>
            <a:endParaRPr lang="en-US" sz="1447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76" y="6228398"/>
            <a:ext cx="459343" cy="45934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43176" y="6871454"/>
            <a:ext cx="2411968" cy="301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4"/>
              </a:lnSpc>
              <a:buNone/>
            </a:pPr>
            <a:r>
              <a:rPr lang="en-US" sz="189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Timeliness</a:t>
            </a:r>
            <a:endParaRPr lang="en-US" sz="1899" dirty="0"/>
          </a:p>
        </p:txBody>
      </p:sp>
      <p:sp>
        <p:nvSpPr>
          <p:cNvPr id="14" name="Text 7"/>
          <p:cNvSpPr/>
          <p:nvPr/>
        </p:nvSpPr>
        <p:spPr>
          <a:xfrm>
            <a:off x="643176" y="7283172"/>
            <a:ext cx="7857649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44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how well the model predicts delivery times within a specific time window.</a:t>
            </a:r>
            <a:endParaRPr lang="en-US" sz="144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474595"/>
            <a:ext cx="7556421" cy="148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 and Future Improvements</a:t>
            </a:r>
            <a:endParaRPr lang="en-US" sz="4688" dirty="0"/>
          </a:p>
        </p:txBody>
      </p:sp>
      <p:sp>
        <p:nvSpPr>
          <p:cNvPr id="6" name="Text 2"/>
          <p:cNvSpPr/>
          <p:nvPr/>
        </p:nvSpPr>
        <p:spPr>
          <a:xfrm>
            <a:off x="6280190" y="4303276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can effectively predict food delivery times, improving customer satisfaction and operational efficiency. Future improvements include incorporating real-time data, advanced algorithms, and personalized predictions.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491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3</cp:revision>
  <dcterms:created xsi:type="dcterms:W3CDTF">2024-08-18T08:40:36Z</dcterms:created>
  <dcterms:modified xsi:type="dcterms:W3CDTF">2024-08-18T08:47:57Z</dcterms:modified>
</cp:coreProperties>
</file>